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7"/>
  </p:notesMasterIdLst>
  <p:sldIdLst>
    <p:sldId id="256" r:id="rId5"/>
    <p:sldId id="258" r:id="rId6"/>
    <p:sldId id="257" r:id="rId7"/>
    <p:sldId id="259" r:id="rId8"/>
    <p:sldId id="261" r:id="rId9"/>
    <p:sldId id="262" r:id="rId10"/>
    <p:sldId id="263" r:id="rId11"/>
    <p:sldId id="260" r:id="rId12"/>
    <p:sldId id="264" r:id="rId13"/>
    <p:sldId id="265" r:id="rId14"/>
    <p:sldId id="266"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DBDC67-26AB-4D32-B512-A2A7B4E32B06}" v="1" dt="2023-09-12T08:09:11.6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012" autoAdjust="0"/>
  </p:normalViewPr>
  <p:slideViewPr>
    <p:cSldViewPr snapToGrid="0">
      <p:cViewPr varScale="1">
        <p:scale>
          <a:sx n="97" d="100"/>
          <a:sy n="97" d="100"/>
        </p:scale>
        <p:origin x="10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Coles | TRICS" userId="e39e6a2d-cb02-47f7-a2e2-d83a41b76ae8" providerId="ADAL" clId="{CEDBDC67-26AB-4D32-B512-A2A7B4E32B06}"/>
    <pc:docChg chg="custSel delSld modSld">
      <pc:chgData name="Ian Coles | TRICS" userId="e39e6a2d-cb02-47f7-a2e2-d83a41b76ae8" providerId="ADAL" clId="{CEDBDC67-26AB-4D32-B512-A2A7B4E32B06}" dt="2023-09-12T08:09:17.180" v="4" actId="478"/>
      <pc:docMkLst>
        <pc:docMk/>
      </pc:docMkLst>
      <pc:sldChg chg="delSp modSp mod">
        <pc:chgData name="Ian Coles | TRICS" userId="e39e6a2d-cb02-47f7-a2e2-d83a41b76ae8" providerId="ADAL" clId="{CEDBDC67-26AB-4D32-B512-A2A7B4E32B06}" dt="2023-09-12T08:09:17.180" v="4" actId="478"/>
        <pc:sldMkLst>
          <pc:docMk/>
          <pc:sldMk cId="4186067643" sldId="263"/>
        </pc:sldMkLst>
        <pc:spChg chg="del mod">
          <ac:chgData name="Ian Coles | TRICS" userId="e39e6a2d-cb02-47f7-a2e2-d83a41b76ae8" providerId="ADAL" clId="{CEDBDC67-26AB-4D32-B512-A2A7B4E32B06}" dt="2023-09-12T08:09:17.180" v="4" actId="478"/>
          <ac:spMkLst>
            <pc:docMk/>
            <pc:sldMk cId="4186067643" sldId="263"/>
            <ac:spMk id="4" creationId="{00000000-0000-0000-0000-000000000000}"/>
          </ac:spMkLst>
        </pc:spChg>
        <pc:picChg chg="del">
          <ac:chgData name="Ian Coles | TRICS" userId="e39e6a2d-cb02-47f7-a2e2-d83a41b76ae8" providerId="ADAL" clId="{CEDBDC67-26AB-4D32-B512-A2A7B4E32B06}" dt="2023-09-12T08:09:11.605" v="2" actId="478"/>
          <ac:picMkLst>
            <pc:docMk/>
            <pc:sldMk cId="4186067643" sldId="263"/>
            <ac:picMk id="2050" creationId="{00000000-0000-0000-0000-000000000000}"/>
          </ac:picMkLst>
        </pc:picChg>
      </pc:sldChg>
      <pc:sldChg chg="del">
        <pc:chgData name="Ian Coles | TRICS" userId="e39e6a2d-cb02-47f7-a2e2-d83a41b76ae8" providerId="ADAL" clId="{CEDBDC67-26AB-4D32-B512-A2A7B4E32B06}" dt="2023-09-12T08:08:40.131" v="0" actId="2696"/>
        <pc:sldMkLst>
          <pc:docMk/>
          <pc:sldMk cId="439010058" sldId="267"/>
        </pc:sldMkLst>
      </pc:sldChg>
      <pc:sldChg chg="del">
        <pc:chgData name="Ian Coles | TRICS" userId="e39e6a2d-cb02-47f7-a2e2-d83a41b76ae8" providerId="ADAL" clId="{CEDBDC67-26AB-4D32-B512-A2A7B4E32B06}" dt="2023-09-12T08:08:43.224" v="1" actId="2696"/>
        <pc:sldMkLst>
          <pc:docMk/>
          <pc:sldMk cId="3916472481"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526296-6781-48E0-BB08-F65D035B649A}" type="datetimeFigureOut">
              <a:rPr lang="en-GB" smtClean="0"/>
              <a:t>12/09/2023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AC567-9F0C-4703-AC5E-0145FEDFE0F9}" type="slidenum">
              <a:rPr lang="en-GB" smtClean="0"/>
              <a:t>‹#›</a:t>
            </a:fld>
            <a:endParaRPr lang="en-GB"/>
          </a:p>
        </p:txBody>
      </p:sp>
    </p:spTree>
    <p:extLst>
      <p:ext uri="{BB962C8B-B14F-4D97-AF65-F5344CB8AC3E}">
        <p14:creationId xmlns:p14="http://schemas.microsoft.com/office/powerpoint/2010/main" val="1037730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is a very short presentation regarding the involvement of TRICS in non-UK areas.</a:t>
            </a:r>
            <a:endParaRPr lang="en-GB" dirty="0"/>
          </a:p>
        </p:txBody>
      </p:sp>
      <p:sp>
        <p:nvSpPr>
          <p:cNvPr id="4" name="Slide Number Placeholder 3"/>
          <p:cNvSpPr>
            <a:spLocks noGrp="1"/>
          </p:cNvSpPr>
          <p:nvPr>
            <p:ph type="sldNum" sz="quarter" idx="10"/>
          </p:nvPr>
        </p:nvSpPr>
        <p:spPr/>
        <p:txBody>
          <a:bodyPr/>
          <a:lstStyle/>
          <a:p>
            <a:fld id="{BAEAC567-9F0C-4703-AC5E-0145FEDFE0F9}" type="slidenum">
              <a:rPr lang="en-GB" smtClean="0"/>
              <a:t>1</a:t>
            </a:fld>
            <a:endParaRPr lang="en-GB"/>
          </a:p>
        </p:txBody>
      </p:sp>
    </p:spTree>
    <p:extLst>
      <p:ext uri="{BB962C8B-B14F-4D97-AF65-F5344CB8AC3E}">
        <p14:creationId xmlns:p14="http://schemas.microsoft.com/office/powerpoint/2010/main" val="3502066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matter of 15 minute surveys has been discussed for a number of years now.  We will trial these surveys in Australasia and see the impacts it has upon database performance and the fact that you increase the data held within the system.  If successful we will introduce these in the UK.</a:t>
            </a:r>
          </a:p>
          <a:p>
            <a:endParaRPr lang="en-GB" dirty="0"/>
          </a:p>
          <a:p>
            <a:r>
              <a:rPr lang="en-GB" dirty="0"/>
              <a:t>TDB also collect the AADT of the development’s adjacent roads.  We are going to investigate this and see if it is possible for some levels of TRICS surveys.</a:t>
            </a:r>
          </a:p>
          <a:p>
            <a:endParaRPr lang="en-GB" dirty="0"/>
          </a:p>
          <a:p>
            <a:r>
              <a:rPr lang="en-GB" dirty="0"/>
              <a:t>Lots of talk about driverless cars within Australasia.  It would appear that these may very well be accepted in New Zealand and Australia before anywhere else.  This give us the chance to actively work in the region to consider how to survey these new types of transport mode before they come into the UK.</a:t>
            </a:r>
          </a:p>
        </p:txBody>
      </p:sp>
      <p:sp>
        <p:nvSpPr>
          <p:cNvPr id="4" name="Slide Number Placeholder 3"/>
          <p:cNvSpPr>
            <a:spLocks noGrp="1"/>
          </p:cNvSpPr>
          <p:nvPr>
            <p:ph type="sldNum" sz="quarter" idx="10"/>
          </p:nvPr>
        </p:nvSpPr>
        <p:spPr/>
        <p:txBody>
          <a:bodyPr/>
          <a:lstStyle/>
          <a:p>
            <a:fld id="{BAEAC567-9F0C-4703-AC5E-0145FEDFE0F9}" type="slidenum">
              <a:rPr lang="en-GB" smtClean="0"/>
              <a:t>11</a:t>
            </a:fld>
            <a:endParaRPr lang="en-GB"/>
          </a:p>
        </p:txBody>
      </p:sp>
    </p:spTree>
    <p:extLst>
      <p:ext uri="{BB962C8B-B14F-4D97-AF65-F5344CB8AC3E}">
        <p14:creationId xmlns:p14="http://schemas.microsoft.com/office/powerpoint/2010/main" val="1877344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Is 11,000 miles very far in today’s modern world?  Are the transportation challenges we face in the UK different from other areas of the world?  Would we benefit from knowledge from other regions?</a:t>
            </a:r>
          </a:p>
        </p:txBody>
      </p:sp>
      <p:sp>
        <p:nvSpPr>
          <p:cNvPr id="4" name="Slide Number Placeholder 3"/>
          <p:cNvSpPr>
            <a:spLocks noGrp="1"/>
          </p:cNvSpPr>
          <p:nvPr>
            <p:ph type="sldNum" sz="quarter" idx="10"/>
          </p:nvPr>
        </p:nvSpPr>
        <p:spPr/>
        <p:txBody>
          <a:bodyPr/>
          <a:lstStyle/>
          <a:p>
            <a:fld id="{BAEAC567-9F0C-4703-AC5E-0145FEDFE0F9}" type="slidenum">
              <a:rPr lang="en-GB" smtClean="0"/>
              <a:t>2</a:t>
            </a:fld>
            <a:endParaRPr lang="en-GB"/>
          </a:p>
        </p:txBody>
      </p:sp>
    </p:spTree>
    <p:extLst>
      <p:ext uri="{BB962C8B-B14F-4D97-AF65-F5344CB8AC3E}">
        <p14:creationId xmlns:p14="http://schemas.microsoft.com/office/powerpoint/2010/main" val="3964310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Back in 2006 TRICS were contacted by a similar organisation in New Zealand.  The Trip Database Bureau or TDB had been interested in trip rate production for a number of years and were starting to build a database of trip rates, similar to TRICS.  Due to the large number of UK trained Engineers in New Zealand there was an awareness of TRICS in the southern hemisphere.</a:t>
            </a:r>
          </a:p>
          <a:p>
            <a:endParaRPr lang="en-GB" dirty="0"/>
          </a:p>
          <a:p>
            <a:r>
              <a:rPr lang="en-GB" dirty="0"/>
              <a:t>In 2007 TDB’s Chair, Malcolm Douglass, made the trip to the UK to discuss the possible similarities in travel behaviour across the globe</a:t>
            </a:r>
          </a:p>
          <a:p>
            <a:endParaRPr lang="en-GB" dirty="0"/>
          </a:p>
          <a:p>
            <a:r>
              <a:rPr lang="en-GB" dirty="0"/>
              <a:t>In 2008 I was lucky enough to make a number of presentations at various events, one of which was the IPENZ Conference.  During my visit I definitely noted that our experiences in the UK regarding Trip Generation and the assessment of Transport Impact were very similar.</a:t>
            </a:r>
          </a:p>
          <a:p>
            <a:endParaRPr lang="en-GB" dirty="0"/>
          </a:p>
          <a:p>
            <a:r>
              <a:rPr lang="en-GB" dirty="0"/>
              <a:t>2012 saw the final release of a research paper that had taken a long time to complete.  This research looked into the similarities of the data held on the TRICS database with that on TDB’s database.  The research is available to TRICS and TDB members and shows that there are some similarities in some land uses. </a:t>
            </a:r>
          </a:p>
        </p:txBody>
      </p:sp>
      <p:sp>
        <p:nvSpPr>
          <p:cNvPr id="4" name="Slide Number Placeholder 3"/>
          <p:cNvSpPr>
            <a:spLocks noGrp="1"/>
          </p:cNvSpPr>
          <p:nvPr>
            <p:ph type="sldNum" sz="quarter" idx="10"/>
          </p:nvPr>
        </p:nvSpPr>
        <p:spPr/>
        <p:txBody>
          <a:bodyPr/>
          <a:lstStyle/>
          <a:p>
            <a:fld id="{BAEAC567-9F0C-4703-AC5E-0145FEDFE0F9}" type="slidenum">
              <a:rPr lang="en-GB" smtClean="0"/>
              <a:t>3</a:t>
            </a:fld>
            <a:endParaRPr lang="en-GB"/>
          </a:p>
        </p:txBody>
      </p:sp>
    </p:spTree>
    <p:extLst>
      <p:ext uri="{BB962C8B-B14F-4D97-AF65-F5344CB8AC3E}">
        <p14:creationId xmlns:p14="http://schemas.microsoft.com/office/powerpoint/2010/main" val="1723295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Prior to 2014 TRICS was originally run on behalf of the six Consortium County Councils and this meant that there where restrictions imposed by the Local Government Act applied to their commercial operations.</a:t>
            </a:r>
          </a:p>
          <a:p>
            <a:endParaRPr lang="en-GB" dirty="0"/>
          </a:p>
          <a:p>
            <a:r>
              <a:rPr lang="en-GB" dirty="0"/>
              <a:t>However, once the Local Authority Trading Company, TRICS Consortium Limited, was created it meant that TRICS could behave like any other product.  This opened up the possibility of worldwide membership and expansion of the database.</a:t>
            </a:r>
          </a:p>
        </p:txBody>
      </p:sp>
      <p:sp>
        <p:nvSpPr>
          <p:cNvPr id="4" name="Slide Number Placeholder 3"/>
          <p:cNvSpPr>
            <a:spLocks noGrp="1"/>
          </p:cNvSpPr>
          <p:nvPr>
            <p:ph type="sldNum" sz="quarter" idx="10"/>
          </p:nvPr>
        </p:nvSpPr>
        <p:spPr/>
        <p:txBody>
          <a:bodyPr/>
          <a:lstStyle/>
          <a:p>
            <a:fld id="{BAEAC567-9F0C-4703-AC5E-0145FEDFE0F9}" type="slidenum">
              <a:rPr lang="en-GB" smtClean="0"/>
              <a:t>4</a:t>
            </a:fld>
            <a:endParaRPr lang="en-GB"/>
          </a:p>
        </p:txBody>
      </p:sp>
    </p:spTree>
    <p:extLst>
      <p:ext uri="{BB962C8B-B14F-4D97-AF65-F5344CB8AC3E}">
        <p14:creationId xmlns:p14="http://schemas.microsoft.com/office/powerpoint/2010/main" val="2049048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During the first year of TRICS’ new life as  trading company, TDB were starting to investigate a number of options of how they could update their existing Excel based spreadsheet database into a more modern web based system.</a:t>
            </a:r>
          </a:p>
          <a:p>
            <a:endParaRPr lang="en-GB" dirty="0"/>
          </a:p>
          <a:p>
            <a:r>
              <a:rPr lang="en-GB" dirty="0"/>
              <a:t>To me it made no sense for TDB to develop a new system that would in effect be a version of TRICS</a:t>
            </a:r>
          </a:p>
          <a:p>
            <a:endParaRPr lang="en-GB" dirty="0"/>
          </a:p>
          <a:p>
            <a:endParaRPr lang="en-GB" dirty="0"/>
          </a:p>
        </p:txBody>
      </p:sp>
      <p:sp>
        <p:nvSpPr>
          <p:cNvPr id="4" name="Slide Number Placeholder 3"/>
          <p:cNvSpPr>
            <a:spLocks noGrp="1"/>
          </p:cNvSpPr>
          <p:nvPr>
            <p:ph type="sldNum" sz="quarter" idx="10"/>
          </p:nvPr>
        </p:nvSpPr>
        <p:spPr/>
        <p:txBody>
          <a:bodyPr/>
          <a:lstStyle/>
          <a:p>
            <a:fld id="{BAEAC567-9F0C-4703-AC5E-0145FEDFE0F9}" type="slidenum">
              <a:rPr lang="en-GB" smtClean="0"/>
              <a:t>5</a:t>
            </a:fld>
            <a:endParaRPr lang="en-GB"/>
          </a:p>
        </p:txBody>
      </p:sp>
    </p:spTree>
    <p:extLst>
      <p:ext uri="{BB962C8B-B14F-4D97-AF65-F5344CB8AC3E}">
        <p14:creationId xmlns:p14="http://schemas.microsoft.com/office/powerpoint/2010/main" val="3433526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potential increase in TRICS membership spreads the costs of servers and system developments.  Which means more of the membership fees can be spent upon surveys and future research.</a:t>
            </a:r>
          </a:p>
          <a:p>
            <a:endParaRPr lang="en-GB" dirty="0"/>
          </a:p>
          <a:p>
            <a:r>
              <a:rPr lang="en-GB" dirty="0"/>
              <a:t>Undertaking TRICS surveys in other regions of the world means a standard survey methodology starts to become the norm.  This means that it is easier for TRICS members to look at trends and similarities.</a:t>
            </a:r>
          </a:p>
          <a:p>
            <a:endParaRPr lang="en-GB" dirty="0"/>
          </a:p>
          <a:p>
            <a:r>
              <a:rPr lang="en-GB" dirty="0"/>
              <a:t>We think that the UK is one of the leading lights within the Transportation industry with regard to Transport Assessments and Travel Plan monitoring.  However, Australasia is very much looking towards the impacts of driverless cars.  Having TRICS covering multiple regions of the world enables the UK to see the influences of new technology before it reaches our shores.  Much the same as Australasia benefits from seeing how Travel Plans can influence non-car modes of travel.</a:t>
            </a:r>
          </a:p>
          <a:p>
            <a:endParaRPr lang="en-GB" dirty="0"/>
          </a:p>
          <a:p>
            <a:r>
              <a:rPr lang="en-GB" dirty="0"/>
              <a:t>The size of the world is shrinking with technology and it is no longer a dis-benefit being a distance away from the project location.  A single system covering different regions of the world will give opportunities for TRICS users to work in other locations without the need constantly retrain or learn new systems.  On my various visits out to New Zealand and Australia I was amazed at the number of UK Engineers.</a:t>
            </a:r>
          </a:p>
          <a:p>
            <a:endParaRPr lang="en-GB" dirty="0"/>
          </a:p>
          <a:p>
            <a:r>
              <a:rPr lang="en-GB" dirty="0"/>
              <a:t>There are also benefits in sharing techniques and developments across regions.  One of the things that might be introduced to the UK database is the provision on ATC data for the adjacent road network, this is currently undertaken in Australasia, so we will see if this would be applicable and </a:t>
            </a:r>
            <a:r>
              <a:rPr lang="en-GB" dirty="0" err="1"/>
              <a:t>usefull</a:t>
            </a:r>
            <a:r>
              <a:rPr lang="en-GB" dirty="0"/>
              <a:t> within the UK.</a:t>
            </a:r>
          </a:p>
        </p:txBody>
      </p:sp>
      <p:sp>
        <p:nvSpPr>
          <p:cNvPr id="4" name="Slide Number Placeholder 3"/>
          <p:cNvSpPr>
            <a:spLocks noGrp="1"/>
          </p:cNvSpPr>
          <p:nvPr>
            <p:ph type="sldNum" sz="quarter" idx="10"/>
          </p:nvPr>
        </p:nvSpPr>
        <p:spPr/>
        <p:txBody>
          <a:bodyPr/>
          <a:lstStyle/>
          <a:p>
            <a:fld id="{BAEAC567-9F0C-4703-AC5E-0145FEDFE0F9}" type="slidenum">
              <a:rPr lang="en-GB" smtClean="0"/>
              <a:t>6</a:t>
            </a:fld>
            <a:endParaRPr lang="en-GB"/>
          </a:p>
        </p:txBody>
      </p:sp>
    </p:spTree>
    <p:extLst>
      <p:ext uri="{BB962C8B-B14F-4D97-AF65-F5344CB8AC3E}">
        <p14:creationId xmlns:p14="http://schemas.microsoft.com/office/powerpoint/2010/main" val="325471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EAC567-9F0C-4703-AC5E-0145FEDFE0F9}" type="slidenum">
              <a:rPr lang="en-GB" smtClean="0"/>
              <a:t>7</a:t>
            </a:fld>
            <a:endParaRPr lang="en-GB"/>
          </a:p>
        </p:txBody>
      </p:sp>
    </p:spTree>
    <p:extLst>
      <p:ext uri="{BB962C8B-B14F-4D97-AF65-F5344CB8AC3E}">
        <p14:creationId xmlns:p14="http://schemas.microsoft.com/office/powerpoint/2010/main" val="1365563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data currently held on the TDB Database has different time periods for the surveys and are mostly for only peak hours.  Once TRICS creates the Australasian region it will also start to collect data, in conjunction with TDB, to an agreed methodology.  This new methodology will be based upon the UK survey methodology and tweaked so that it is southern hemisphere centric and takes account of different land use classifications etc.  However, the main point of similarity will be that 12 hour counts will be undertaken and similar information upon non-car modes of transport, such as bus routes and pedestrian facilities will be collected.</a:t>
            </a:r>
          </a:p>
          <a:p>
            <a:endParaRPr lang="en-GB" dirty="0"/>
          </a:p>
          <a:p>
            <a:r>
              <a:rPr lang="en-GB" dirty="0"/>
              <a:t>This similarity in the methodologies will ensure that data across the regions will be comparable and will enable users to research and compare multi-modal trips.</a:t>
            </a:r>
          </a:p>
        </p:txBody>
      </p:sp>
      <p:sp>
        <p:nvSpPr>
          <p:cNvPr id="4" name="Slide Number Placeholder 3"/>
          <p:cNvSpPr>
            <a:spLocks noGrp="1"/>
          </p:cNvSpPr>
          <p:nvPr>
            <p:ph type="sldNum" sz="quarter" idx="10"/>
          </p:nvPr>
        </p:nvSpPr>
        <p:spPr/>
        <p:txBody>
          <a:bodyPr/>
          <a:lstStyle/>
          <a:p>
            <a:fld id="{BAEAC567-9F0C-4703-AC5E-0145FEDFE0F9}" type="slidenum">
              <a:rPr lang="en-GB" smtClean="0"/>
              <a:t>8</a:t>
            </a:fld>
            <a:endParaRPr lang="en-GB"/>
          </a:p>
        </p:txBody>
      </p:sp>
    </p:spTree>
    <p:extLst>
      <p:ext uri="{BB962C8B-B14F-4D97-AF65-F5344CB8AC3E}">
        <p14:creationId xmlns:p14="http://schemas.microsoft.com/office/powerpoint/2010/main" val="411772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only change UK Members will see in the system will be the first page.  As this is where users will be given the opportunity to select the required database region depending upon the membership level.  So as you can see for UK users there will be little difference.</a:t>
            </a:r>
          </a:p>
        </p:txBody>
      </p:sp>
      <p:sp>
        <p:nvSpPr>
          <p:cNvPr id="4" name="Slide Number Placeholder 3"/>
          <p:cNvSpPr>
            <a:spLocks noGrp="1"/>
          </p:cNvSpPr>
          <p:nvPr>
            <p:ph type="sldNum" sz="quarter" idx="10"/>
          </p:nvPr>
        </p:nvSpPr>
        <p:spPr/>
        <p:txBody>
          <a:bodyPr/>
          <a:lstStyle/>
          <a:p>
            <a:fld id="{BAEAC567-9F0C-4703-AC5E-0145FEDFE0F9}" type="slidenum">
              <a:rPr lang="en-GB" smtClean="0"/>
              <a:t>10</a:t>
            </a:fld>
            <a:endParaRPr lang="en-GB"/>
          </a:p>
        </p:txBody>
      </p:sp>
    </p:spTree>
    <p:extLst>
      <p:ext uri="{BB962C8B-B14F-4D97-AF65-F5344CB8AC3E}">
        <p14:creationId xmlns:p14="http://schemas.microsoft.com/office/powerpoint/2010/main" val="2267260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2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9/12/2023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443312" cy="2428104"/>
          </a:xfrm>
        </p:spPr>
        <p:txBody>
          <a:bodyPr/>
          <a:lstStyle/>
          <a:p>
            <a:r>
              <a:rPr lang="en-GB" dirty="0"/>
              <a:t>TRICS OVERSEAS</a:t>
            </a:r>
          </a:p>
        </p:txBody>
      </p:sp>
      <p:sp>
        <p:nvSpPr>
          <p:cNvPr id="3" name="Subtitle 2"/>
          <p:cNvSpPr>
            <a:spLocks noGrp="1"/>
          </p:cNvSpPr>
          <p:nvPr>
            <p:ph type="subTitle" idx="1"/>
          </p:nvPr>
        </p:nvSpPr>
        <p:spPr/>
        <p:txBody>
          <a:bodyPr/>
          <a:lstStyle/>
          <a:p>
            <a:r>
              <a:rPr lang="en-GB" dirty="0"/>
              <a:t>Nick Rabbets</a:t>
            </a:r>
          </a:p>
          <a:p>
            <a:r>
              <a:rPr lang="en-GB" dirty="0"/>
              <a:t>Managing Director – TRICS Consortium Limited</a:t>
            </a:r>
          </a:p>
        </p:txBody>
      </p:sp>
    </p:spTree>
    <p:extLst>
      <p:ext uri="{BB962C8B-B14F-4D97-AF65-F5344CB8AC3E}">
        <p14:creationId xmlns:p14="http://schemas.microsoft.com/office/powerpoint/2010/main" val="3532597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4211" y="0"/>
            <a:ext cx="9570833"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u="sng" dirty="0"/>
              <a:t>POSSIBLE CHANGES TO TRICS DATABASE</a:t>
            </a:r>
            <a:endParaRPr lang="en-GB" dirty="0"/>
          </a:p>
        </p:txBody>
      </p:sp>
      <p:pic>
        <p:nvPicPr>
          <p:cNvPr id="5" name="Picture 4"/>
          <p:cNvPicPr/>
          <p:nvPr/>
        </p:nvPicPr>
        <p:blipFill rotWithShape="1">
          <a:blip r:embed="rId3"/>
          <a:srcRect t="8665" r="31706"/>
          <a:stretch/>
        </p:blipFill>
        <p:spPr>
          <a:xfrm>
            <a:off x="1205321" y="1170038"/>
            <a:ext cx="7987840" cy="5368413"/>
          </a:xfrm>
          <a:prstGeom prst="rect">
            <a:avLst/>
          </a:prstGeom>
        </p:spPr>
      </p:pic>
      <p:sp>
        <p:nvSpPr>
          <p:cNvPr id="6" name="Text Box 2"/>
          <p:cNvSpPr txBox="1">
            <a:spLocks noChangeArrowheads="1"/>
          </p:cNvSpPr>
          <p:nvPr/>
        </p:nvSpPr>
        <p:spPr bwMode="auto">
          <a:xfrm>
            <a:off x="4273492" y="1997673"/>
            <a:ext cx="3044913" cy="134535"/>
          </a:xfrm>
          <a:prstGeom prst="rect">
            <a:avLst/>
          </a:prstGeom>
          <a:solidFill>
            <a:srgbClr val="33CCCC"/>
          </a:solidFill>
          <a:ln w="9525">
            <a:solidFill>
              <a:srgbClr val="000000"/>
            </a:solidFill>
            <a:miter lim="800000"/>
            <a:headEnd/>
            <a:tailEnd/>
          </a:ln>
        </p:spPr>
        <p:txBody>
          <a:bodyPr rot="0" vert="horz" wrap="square" lIns="0" tIns="0" rIns="0" bIns="0" anchor="t" anchorCtr="0">
            <a:noAutofit/>
          </a:bodyPr>
          <a:lstStyle/>
          <a:p>
            <a:pPr algn="ctr">
              <a:spcAft>
                <a:spcPts val="800"/>
              </a:spcAft>
            </a:pPr>
            <a:r>
              <a:rPr lang="en-GB" sz="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Database Selection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2"/>
          <p:cNvSpPr txBox="1">
            <a:spLocks noChangeArrowheads="1"/>
          </p:cNvSpPr>
          <p:nvPr/>
        </p:nvSpPr>
        <p:spPr bwMode="auto">
          <a:xfrm>
            <a:off x="4273492" y="2132207"/>
            <a:ext cx="3153661" cy="13341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800"/>
              </a:spcAft>
            </a:pPr>
            <a:r>
              <a:rPr lang="en-GB" sz="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en-GB" sz="1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U</a:t>
            </a:r>
            <a:r>
              <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 Region</a:t>
            </a:r>
          </a:p>
          <a:p>
            <a:pPr>
              <a:spcAft>
                <a:spcPts val="800"/>
              </a:spcAft>
            </a:pPr>
            <a:r>
              <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Australasian Region</a:t>
            </a:r>
          </a:p>
        </p:txBody>
      </p:sp>
      <p:sp>
        <p:nvSpPr>
          <p:cNvPr id="10" name="Rectangle 9"/>
          <p:cNvSpPr/>
          <p:nvPr/>
        </p:nvSpPr>
        <p:spPr>
          <a:xfrm>
            <a:off x="4349887" y="2307134"/>
            <a:ext cx="169162" cy="156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Rectangle 10"/>
          <p:cNvSpPr/>
          <p:nvPr/>
        </p:nvSpPr>
        <p:spPr>
          <a:xfrm>
            <a:off x="4349887" y="2598626"/>
            <a:ext cx="169162" cy="1569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Text Box 2"/>
          <p:cNvSpPr txBox="1">
            <a:spLocks noChangeArrowheads="1"/>
          </p:cNvSpPr>
          <p:nvPr/>
        </p:nvSpPr>
        <p:spPr bwMode="auto">
          <a:xfrm>
            <a:off x="1389555" y="4925246"/>
            <a:ext cx="3044913" cy="134535"/>
          </a:xfrm>
          <a:prstGeom prst="rect">
            <a:avLst/>
          </a:prstGeom>
          <a:solidFill>
            <a:srgbClr val="33CCCC"/>
          </a:solidFill>
          <a:ln w="9525">
            <a:solidFill>
              <a:srgbClr val="000000"/>
            </a:solidFill>
            <a:miter lim="800000"/>
            <a:headEnd/>
            <a:tailEnd/>
          </a:ln>
        </p:spPr>
        <p:txBody>
          <a:bodyPr rot="0" vert="horz" wrap="square" lIns="0" tIns="0" rIns="0" bIns="0" anchor="t" anchorCtr="0">
            <a:noAutofit/>
          </a:bodyPr>
          <a:lstStyle/>
          <a:p>
            <a:pPr algn="ctr">
              <a:spcAft>
                <a:spcPts val="800"/>
              </a:spcAft>
            </a:pPr>
            <a:r>
              <a:rPr lang="en-GB" sz="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TRICS Service Calendar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6"/>
          <p:cNvSpPr txBox="1">
            <a:spLocks noChangeArrowheads="1"/>
          </p:cNvSpPr>
          <p:nvPr/>
        </p:nvSpPr>
        <p:spPr bwMode="auto">
          <a:xfrm>
            <a:off x="1389556" y="5059782"/>
            <a:ext cx="6037598" cy="13341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98230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4211" y="0"/>
            <a:ext cx="10377079"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u="sng" dirty="0"/>
              <a:t>POSSIBLE CHANGES TO TRICS SURVEYS IN UK</a:t>
            </a:r>
            <a:endParaRPr lang="en-GB" dirty="0"/>
          </a:p>
        </p:txBody>
      </p:sp>
      <p:sp>
        <p:nvSpPr>
          <p:cNvPr id="5" name="Content Placeholder 2"/>
          <p:cNvSpPr txBox="1">
            <a:spLocks/>
          </p:cNvSpPr>
          <p:nvPr/>
        </p:nvSpPr>
        <p:spPr>
          <a:xfrm>
            <a:off x="684212" y="1074448"/>
            <a:ext cx="11045673" cy="470692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Font typeface="Wingdings" panose="05000000000000000000" pitchFamily="2" charset="2"/>
              <a:buChar char="Ø"/>
            </a:pPr>
            <a:r>
              <a:rPr lang="en-GB" sz="3200" dirty="0"/>
              <a:t>TRICS will trial 15 minute surveys in Australasia.  If successful we will introduce this to the UK Region.</a:t>
            </a:r>
          </a:p>
          <a:p>
            <a:pPr>
              <a:buFont typeface="Wingdings" panose="05000000000000000000" pitchFamily="2" charset="2"/>
              <a:buChar char="Ø"/>
            </a:pPr>
            <a:r>
              <a:rPr lang="en-GB" sz="3200" dirty="0"/>
              <a:t>Australasia record the traffic flow on the adjacent roads.  This also might be considered for some surveys in UK Region.</a:t>
            </a:r>
          </a:p>
          <a:p>
            <a:pPr>
              <a:buFont typeface="Wingdings" panose="05000000000000000000" pitchFamily="2" charset="2"/>
              <a:buChar char="Ø"/>
            </a:pPr>
            <a:r>
              <a:rPr lang="en-GB" sz="3200" dirty="0"/>
              <a:t>Introduction of new Transport Modes before they hit UK Region.</a:t>
            </a:r>
          </a:p>
        </p:txBody>
      </p:sp>
    </p:spTree>
    <p:extLst>
      <p:ext uri="{BB962C8B-B14F-4D97-AF65-F5344CB8AC3E}">
        <p14:creationId xmlns:p14="http://schemas.microsoft.com/office/powerpoint/2010/main" val="2537409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4211" y="0"/>
            <a:ext cx="10377079"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u="sng" dirty="0"/>
              <a:t>TO CONCLUDE</a:t>
            </a:r>
            <a:endParaRPr lang="en-GB" dirty="0"/>
          </a:p>
        </p:txBody>
      </p:sp>
      <p:sp>
        <p:nvSpPr>
          <p:cNvPr id="5" name="Content Placeholder 2"/>
          <p:cNvSpPr txBox="1">
            <a:spLocks/>
          </p:cNvSpPr>
          <p:nvPr/>
        </p:nvSpPr>
        <p:spPr>
          <a:xfrm>
            <a:off x="684212" y="1074447"/>
            <a:ext cx="11045673" cy="5129707"/>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Font typeface="Wingdings" panose="05000000000000000000" pitchFamily="2" charset="2"/>
              <a:buChar char="Ø"/>
            </a:pPr>
            <a:r>
              <a:rPr lang="en-GB" sz="3200" dirty="0"/>
              <a:t>The world is becoming smaller each year.</a:t>
            </a:r>
          </a:p>
          <a:p>
            <a:pPr>
              <a:buFont typeface="Wingdings" panose="05000000000000000000" pitchFamily="2" charset="2"/>
              <a:buChar char="Ø"/>
            </a:pPr>
            <a:r>
              <a:rPr lang="en-GB" sz="3200" dirty="0"/>
              <a:t>We are becoming more and more similar in the way we travel.</a:t>
            </a:r>
          </a:p>
          <a:p>
            <a:pPr>
              <a:buFont typeface="Wingdings" panose="05000000000000000000" pitchFamily="2" charset="2"/>
              <a:buChar char="Ø"/>
            </a:pPr>
            <a:r>
              <a:rPr lang="en-GB" sz="3200" dirty="0"/>
              <a:t>We should learn from other regions experiences.</a:t>
            </a:r>
          </a:p>
          <a:p>
            <a:pPr>
              <a:buFont typeface="Wingdings" panose="05000000000000000000" pitchFamily="2" charset="2"/>
              <a:buChar char="Ø"/>
            </a:pPr>
            <a:r>
              <a:rPr lang="en-GB" sz="3200" dirty="0"/>
              <a:t>TRICS and its members have a chance to influence how travel behaviour is surveyed and used outside of the UK.</a:t>
            </a:r>
          </a:p>
          <a:p>
            <a:pPr>
              <a:buFont typeface="Wingdings" panose="05000000000000000000" pitchFamily="2" charset="2"/>
              <a:buChar char="Ø"/>
            </a:pPr>
            <a:r>
              <a:rPr lang="en-GB" sz="3200" dirty="0"/>
              <a:t>We all benefit from an increase in knowledge and wider data sources.</a:t>
            </a:r>
          </a:p>
        </p:txBody>
      </p:sp>
    </p:spTree>
    <p:extLst>
      <p:ext uri="{BB962C8B-B14F-4D97-AF65-F5344CB8AC3E}">
        <p14:creationId xmlns:p14="http://schemas.microsoft.com/office/powerpoint/2010/main" val="426632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blank world map continents"/>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933" t="620" r="5282" b="37519"/>
          <a:stretch/>
        </p:blipFill>
        <p:spPr bwMode="auto">
          <a:xfrm>
            <a:off x="297710" y="170121"/>
            <a:ext cx="11368684" cy="5613992"/>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5273749" y="1658678"/>
            <a:ext cx="446568" cy="44656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Oval 4"/>
          <p:cNvSpPr/>
          <p:nvPr/>
        </p:nvSpPr>
        <p:spPr>
          <a:xfrm>
            <a:off x="8793127" y="4029741"/>
            <a:ext cx="2424222" cy="147792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Arc 7"/>
          <p:cNvSpPr/>
          <p:nvPr/>
        </p:nvSpPr>
        <p:spPr>
          <a:xfrm>
            <a:off x="1828800" y="1868129"/>
            <a:ext cx="7895303" cy="5161935"/>
          </a:xfrm>
          <a:prstGeom prst="arc">
            <a:avLst>
              <a:gd name="adj1" fmla="val 16197735"/>
              <a:gd name="adj2" fmla="val 21219622"/>
            </a:avLst>
          </a:prstGeom>
          <a:noFill/>
          <a:ln w="22225">
            <a:solidFill>
              <a:srgbClr val="FF0000"/>
            </a:solidFill>
            <a:tailEnd type="stealth"/>
          </a:ln>
        </p:spPr>
        <p:style>
          <a:lnRef idx="2">
            <a:schemeClr val="accent6"/>
          </a:lnRef>
          <a:fillRef idx="0">
            <a:schemeClr val="accent6"/>
          </a:fillRef>
          <a:effectRef idx="1">
            <a:schemeClr val="accent6"/>
          </a:effectRef>
          <a:fontRef idx="minor">
            <a:schemeClr val="tx1"/>
          </a:fontRef>
        </p:style>
        <p:txBody>
          <a:bodyPr rtlCol="0" anchor="ctr"/>
          <a:lstStyle/>
          <a:p>
            <a:pPr algn="ctr"/>
            <a:endParaRPr lang="en-GB"/>
          </a:p>
        </p:txBody>
      </p:sp>
      <p:sp>
        <p:nvSpPr>
          <p:cNvPr id="9" name="TextBox 8"/>
          <p:cNvSpPr txBox="1"/>
          <p:nvPr/>
        </p:nvSpPr>
        <p:spPr>
          <a:xfrm>
            <a:off x="335554" y="5686692"/>
            <a:ext cx="7367723" cy="461665"/>
          </a:xfrm>
          <a:prstGeom prst="rect">
            <a:avLst/>
          </a:prstGeom>
          <a:noFill/>
        </p:spPr>
        <p:txBody>
          <a:bodyPr wrap="none" rtlCol="0">
            <a:spAutoFit/>
          </a:bodyPr>
          <a:lstStyle/>
          <a:p>
            <a:r>
              <a:rPr lang="en-GB" sz="2400" b="1" dirty="0"/>
              <a:t>Is 11,000 miles very far in today’s modern world?</a:t>
            </a:r>
          </a:p>
        </p:txBody>
      </p:sp>
      <p:sp>
        <p:nvSpPr>
          <p:cNvPr id="11" name="TextBox 10"/>
          <p:cNvSpPr txBox="1"/>
          <p:nvPr/>
        </p:nvSpPr>
        <p:spPr>
          <a:xfrm>
            <a:off x="297710" y="5714591"/>
            <a:ext cx="11620489" cy="461665"/>
          </a:xfrm>
          <a:prstGeom prst="rect">
            <a:avLst/>
          </a:prstGeom>
          <a:noFill/>
        </p:spPr>
        <p:txBody>
          <a:bodyPr wrap="none" rtlCol="0">
            <a:spAutoFit/>
          </a:bodyPr>
          <a:lstStyle/>
          <a:p>
            <a:r>
              <a:rPr lang="en-GB" sz="2400" b="1" dirty="0"/>
              <a:t>Are Transportation Challenges in UK different from other regions of the World?</a:t>
            </a:r>
          </a:p>
        </p:txBody>
      </p:sp>
      <p:sp>
        <p:nvSpPr>
          <p:cNvPr id="12" name="TextBox 11"/>
          <p:cNvSpPr txBox="1"/>
          <p:nvPr/>
        </p:nvSpPr>
        <p:spPr>
          <a:xfrm>
            <a:off x="297710" y="5714591"/>
            <a:ext cx="9421169" cy="461665"/>
          </a:xfrm>
          <a:prstGeom prst="rect">
            <a:avLst/>
          </a:prstGeom>
          <a:noFill/>
        </p:spPr>
        <p:txBody>
          <a:bodyPr wrap="none" rtlCol="0">
            <a:spAutoFit/>
          </a:bodyPr>
          <a:lstStyle/>
          <a:p>
            <a:r>
              <a:rPr lang="en-GB" sz="2400" b="1" dirty="0"/>
              <a:t>Could TRICS Users benefit from knowledge from other regions?</a:t>
            </a:r>
          </a:p>
        </p:txBody>
      </p:sp>
      <p:sp>
        <p:nvSpPr>
          <p:cNvPr id="10" name="Title 1"/>
          <p:cNvSpPr txBox="1">
            <a:spLocks/>
          </p:cNvSpPr>
          <p:nvPr/>
        </p:nvSpPr>
        <p:spPr>
          <a:xfrm>
            <a:off x="741094" y="229286"/>
            <a:ext cx="8534400" cy="785035"/>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u="sng" dirty="0"/>
              <a:t>THE IMPORTANT QUESTIONS</a:t>
            </a:r>
          </a:p>
        </p:txBody>
      </p:sp>
    </p:spTree>
    <p:extLst>
      <p:ext uri="{BB962C8B-B14F-4D97-AF65-F5344CB8AC3E}">
        <p14:creationId xmlns:p14="http://schemas.microsoft.com/office/powerpoint/2010/main" val="2539120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0" presetClass="entr" presetSubtype="0" fill="hold" grpId="0" nodeType="withEffect">
                                  <p:stCondLst>
                                    <p:cond delay="100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9"/>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1"/>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p:bldP spid="9" grpId="1"/>
      <p:bldP spid="11" grpId="0"/>
      <p:bldP spid="11" grpId="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132" y="19835"/>
            <a:ext cx="8534400" cy="1507067"/>
          </a:xfrm>
        </p:spPr>
        <p:txBody>
          <a:bodyPr/>
          <a:lstStyle/>
          <a:p>
            <a:r>
              <a:rPr lang="en-GB" u="sng" dirty="0"/>
              <a:t>BRIEF HISTORY</a:t>
            </a:r>
          </a:p>
        </p:txBody>
      </p:sp>
      <p:sp>
        <p:nvSpPr>
          <p:cNvPr id="3" name="Content Placeholder 2"/>
          <p:cNvSpPr>
            <a:spLocks noGrp="1"/>
          </p:cNvSpPr>
          <p:nvPr>
            <p:ph idx="1"/>
          </p:nvPr>
        </p:nvSpPr>
        <p:spPr>
          <a:xfrm>
            <a:off x="806132" y="1292985"/>
            <a:ext cx="10479184" cy="5012121"/>
          </a:xfrm>
        </p:spPr>
        <p:txBody>
          <a:bodyPr>
            <a:normAutofit/>
          </a:bodyPr>
          <a:lstStyle/>
          <a:p>
            <a:pPr>
              <a:buFont typeface="Wingdings" panose="05000000000000000000" pitchFamily="2" charset="2"/>
              <a:buChar char="Ø"/>
            </a:pPr>
            <a:r>
              <a:rPr lang="en-GB" sz="3200" dirty="0">
                <a:solidFill>
                  <a:schemeClr val="bg1">
                    <a:lumMod val="95000"/>
                    <a:lumOff val="5000"/>
                  </a:schemeClr>
                </a:solidFill>
              </a:rPr>
              <a:t>2006 - TRICS contacted by New Zealand Organisation “Trip Database Bureau” (TDB)</a:t>
            </a:r>
          </a:p>
          <a:p>
            <a:pPr>
              <a:buFont typeface="Wingdings" panose="05000000000000000000" pitchFamily="2" charset="2"/>
              <a:buChar char="Ø"/>
            </a:pPr>
            <a:r>
              <a:rPr lang="en-GB" sz="3200" dirty="0">
                <a:solidFill>
                  <a:schemeClr val="bg1">
                    <a:lumMod val="95000"/>
                    <a:lumOff val="5000"/>
                  </a:schemeClr>
                </a:solidFill>
              </a:rPr>
              <a:t>2007 - TDB Representative presented at the TRICS Conference</a:t>
            </a:r>
          </a:p>
          <a:p>
            <a:pPr>
              <a:buFont typeface="Wingdings" panose="05000000000000000000" pitchFamily="2" charset="2"/>
              <a:buChar char="Ø"/>
            </a:pPr>
            <a:r>
              <a:rPr lang="en-GB" sz="3200" dirty="0">
                <a:solidFill>
                  <a:schemeClr val="bg1">
                    <a:lumMod val="95000"/>
                    <a:lumOff val="5000"/>
                  </a:schemeClr>
                </a:solidFill>
              </a:rPr>
              <a:t>2008 – TRICS attended Institute of Professional Engineers New Zealand (IPENZ) conference</a:t>
            </a:r>
          </a:p>
          <a:p>
            <a:pPr>
              <a:buFont typeface="Wingdings" panose="05000000000000000000" pitchFamily="2" charset="2"/>
              <a:buChar char="Ø"/>
            </a:pPr>
            <a:r>
              <a:rPr lang="en-GB" sz="3200" dirty="0">
                <a:solidFill>
                  <a:schemeClr val="bg1">
                    <a:lumMod val="95000"/>
                    <a:lumOff val="5000"/>
                  </a:schemeClr>
                </a:solidFill>
              </a:rPr>
              <a:t>2012 - TRICS &amp; TDB Research paper looking into similarities of Trip Rates in UK and New Zealand</a:t>
            </a:r>
          </a:p>
        </p:txBody>
      </p:sp>
    </p:spTree>
    <p:extLst>
      <p:ext uri="{BB962C8B-B14F-4D97-AF65-F5344CB8AC3E}">
        <p14:creationId xmlns:p14="http://schemas.microsoft.com/office/powerpoint/2010/main" val="2649035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r>
              <a:rPr lang="en-GB" u="sng" dirty="0"/>
              <a:t>THE GAME CHANGER</a:t>
            </a:r>
            <a:endParaRPr lang="en-GB" dirty="0"/>
          </a:p>
        </p:txBody>
      </p:sp>
      <p:sp>
        <p:nvSpPr>
          <p:cNvPr id="3" name="Content Placeholder 2"/>
          <p:cNvSpPr>
            <a:spLocks noGrp="1"/>
          </p:cNvSpPr>
          <p:nvPr>
            <p:ph idx="1"/>
          </p:nvPr>
        </p:nvSpPr>
        <p:spPr>
          <a:xfrm>
            <a:off x="684211" y="1507067"/>
            <a:ext cx="10543769" cy="4712980"/>
          </a:xfrm>
        </p:spPr>
        <p:txBody>
          <a:bodyPr>
            <a:normAutofit/>
          </a:bodyPr>
          <a:lstStyle/>
          <a:p>
            <a:pPr>
              <a:buFont typeface="Wingdings" panose="05000000000000000000" pitchFamily="2" charset="2"/>
              <a:buChar char="Ø"/>
            </a:pPr>
            <a:r>
              <a:rPr lang="en-GB" sz="3200" dirty="0"/>
              <a:t>Local Government Act restricted the way that TRICS could operate</a:t>
            </a:r>
          </a:p>
          <a:p>
            <a:pPr>
              <a:buFont typeface="Wingdings" panose="05000000000000000000" pitchFamily="2" charset="2"/>
              <a:buChar char="Ø"/>
            </a:pPr>
            <a:endParaRPr lang="en-GB" sz="3200" dirty="0"/>
          </a:p>
          <a:p>
            <a:pPr>
              <a:buFont typeface="Wingdings" panose="05000000000000000000" pitchFamily="2" charset="2"/>
              <a:buChar char="Ø"/>
            </a:pPr>
            <a:r>
              <a:rPr lang="en-GB" sz="3200" dirty="0"/>
              <a:t>TRICS Consortium Limited formed in Late 2014</a:t>
            </a:r>
          </a:p>
          <a:p>
            <a:pPr>
              <a:buFont typeface="Wingdings" panose="05000000000000000000" pitchFamily="2" charset="2"/>
              <a:buChar char="Ø"/>
            </a:pPr>
            <a:endParaRPr lang="en-GB" sz="3200" dirty="0"/>
          </a:p>
          <a:p>
            <a:pPr>
              <a:buFont typeface="Wingdings" panose="05000000000000000000" pitchFamily="2" charset="2"/>
              <a:buChar char="Ø"/>
            </a:pPr>
            <a:r>
              <a:rPr lang="en-GB" sz="3200" dirty="0"/>
              <a:t>This meant TRICS could actively trade worldwide and in competition with other similar products to the benefit of its core users in the UK</a:t>
            </a:r>
          </a:p>
        </p:txBody>
      </p:sp>
    </p:spTree>
    <p:extLst>
      <p:ext uri="{BB962C8B-B14F-4D97-AF65-F5344CB8AC3E}">
        <p14:creationId xmlns:p14="http://schemas.microsoft.com/office/powerpoint/2010/main" val="1994429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r>
              <a:rPr lang="en-GB" u="sng" dirty="0"/>
              <a:t>THE OPPERTUNITY</a:t>
            </a:r>
            <a:endParaRPr lang="en-GB" dirty="0"/>
          </a:p>
        </p:txBody>
      </p:sp>
      <p:sp>
        <p:nvSpPr>
          <p:cNvPr id="3" name="Content Placeholder 2"/>
          <p:cNvSpPr>
            <a:spLocks noGrp="1"/>
          </p:cNvSpPr>
          <p:nvPr>
            <p:ph idx="1"/>
          </p:nvPr>
        </p:nvSpPr>
        <p:spPr>
          <a:xfrm>
            <a:off x="354602" y="1060500"/>
            <a:ext cx="7736775" cy="2320653"/>
          </a:xfrm>
        </p:spPr>
        <p:txBody>
          <a:bodyPr>
            <a:normAutofit/>
          </a:bodyPr>
          <a:lstStyle/>
          <a:p>
            <a:pPr>
              <a:buFont typeface="Wingdings" panose="05000000000000000000" pitchFamily="2" charset="2"/>
              <a:buChar char="Ø"/>
            </a:pPr>
            <a:r>
              <a:rPr lang="en-GB" sz="3200" dirty="0"/>
              <a:t>During 2015 TDB investigated various options to update their existing Excel spreadsheet database into a web hosted database</a:t>
            </a:r>
          </a:p>
        </p:txBody>
      </p:sp>
      <p:pic>
        <p:nvPicPr>
          <p:cNvPr id="5" name="Picture 4"/>
          <p:cNvPicPr>
            <a:picLocks noChangeAspect="1"/>
          </p:cNvPicPr>
          <p:nvPr/>
        </p:nvPicPr>
        <p:blipFill rotWithShape="1">
          <a:blip r:embed="rId3"/>
          <a:srcRect r="45320" b="44625"/>
          <a:stretch/>
        </p:blipFill>
        <p:spPr>
          <a:xfrm>
            <a:off x="8165806" y="1060500"/>
            <a:ext cx="3795820" cy="2089493"/>
          </a:xfrm>
          <a:prstGeom prst="rect">
            <a:avLst/>
          </a:prstGeom>
        </p:spPr>
      </p:pic>
      <p:sp>
        <p:nvSpPr>
          <p:cNvPr id="6" name="Rectangle 5"/>
          <p:cNvSpPr/>
          <p:nvPr/>
        </p:nvSpPr>
        <p:spPr>
          <a:xfrm>
            <a:off x="354602" y="3425663"/>
            <a:ext cx="11337851" cy="2729978"/>
          </a:xfrm>
          <a:prstGeom prst="rect">
            <a:avLst/>
          </a:prstGeom>
        </p:spPr>
        <p:txBody>
          <a:bodyPr wrap="square">
            <a:spAutoFit/>
          </a:bodyPr>
          <a:lstStyle/>
          <a:p>
            <a:pPr marL="285750" indent="-285750">
              <a:spcBef>
                <a:spcPct val="20000"/>
              </a:spcBef>
              <a:spcAft>
                <a:spcPts val="600"/>
              </a:spcAft>
              <a:buClr>
                <a:schemeClr val="tx1"/>
              </a:buClr>
              <a:buSzPct val="80000"/>
              <a:buFont typeface="Wingdings" panose="05000000000000000000" pitchFamily="2" charset="2"/>
              <a:buChar char="Ø"/>
            </a:pPr>
            <a:r>
              <a:rPr lang="en-GB" sz="3200" dirty="0">
                <a:solidFill>
                  <a:schemeClr val="bg2">
                    <a:lumMod val="75000"/>
                  </a:schemeClr>
                </a:solidFill>
              </a:rPr>
              <a:t>TRICS suggested hosting historic New Zealand and Australian data within the existing database. New Surveys to be undertaken to TRICS methodology.</a:t>
            </a:r>
          </a:p>
          <a:p>
            <a:pPr marL="285750" indent="-285750">
              <a:spcBef>
                <a:spcPct val="20000"/>
              </a:spcBef>
              <a:spcAft>
                <a:spcPts val="600"/>
              </a:spcAft>
              <a:buClr>
                <a:schemeClr val="tx1"/>
              </a:buClr>
              <a:buSzPct val="80000"/>
              <a:buFont typeface="Wingdings" panose="05000000000000000000" pitchFamily="2" charset="2"/>
              <a:buChar char="Ø"/>
            </a:pPr>
            <a:r>
              <a:rPr lang="en-GB" sz="3200" dirty="0">
                <a:solidFill>
                  <a:schemeClr val="bg2">
                    <a:lumMod val="75000"/>
                  </a:schemeClr>
                </a:solidFill>
              </a:rPr>
              <a:t>TDB Board Agreed and work commenced upon a Legal Agreement</a:t>
            </a:r>
          </a:p>
        </p:txBody>
      </p:sp>
    </p:spTree>
    <p:extLst>
      <p:ext uri="{BB962C8B-B14F-4D97-AF65-F5344CB8AC3E}">
        <p14:creationId xmlns:p14="http://schemas.microsoft.com/office/powerpoint/2010/main" val="895039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r>
              <a:rPr lang="en-GB" u="sng" dirty="0"/>
              <a:t>BENEFITS FOR ALL</a:t>
            </a:r>
            <a:endParaRPr lang="en-GB" dirty="0"/>
          </a:p>
        </p:txBody>
      </p:sp>
      <p:sp>
        <p:nvSpPr>
          <p:cNvPr id="3" name="Content Placeholder 2"/>
          <p:cNvSpPr>
            <a:spLocks noGrp="1"/>
          </p:cNvSpPr>
          <p:nvPr>
            <p:ph idx="1"/>
          </p:nvPr>
        </p:nvSpPr>
        <p:spPr>
          <a:xfrm>
            <a:off x="684212" y="1230621"/>
            <a:ext cx="10543769" cy="4712980"/>
          </a:xfrm>
        </p:spPr>
        <p:txBody>
          <a:bodyPr>
            <a:normAutofit fontScale="85000" lnSpcReduction="20000"/>
          </a:bodyPr>
          <a:lstStyle/>
          <a:p>
            <a:pPr>
              <a:buFont typeface="Wingdings" panose="05000000000000000000" pitchFamily="2" charset="2"/>
              <a:buChar char="Ø"/>
            </a:pPr>
            <a:r>
              <a:rPr lang="en-GB" sz="3200" dirty="0"/>
              <a:t>Increase membership of TRICS means a greater spread of the overheads.</a:t>
            </a:r>
          </a:p>
          <a:p>
            <a:pPr>
              <a:buFont typeface="Wingdings" panose="05000000000000000000" pitchFamily="2" charset="2"/>
              <a:buChar char="Ø"/>
            </a:pPr>
            <a:r>
              <a:rPr lang="en-GB" sz="3200" dirty="0"/>
              <a:t>TRICS surveys undertaken in another regions gives opportunity to research similarities and differences in travel behaviour.</a:t>
            </a:r>
          </a:p>
          <a:p>
            <a:pPr>
              <a:buFont typeface="Wingdings" panose="05000000000000000000" pitchFamily="2" charset="2"/>
              <a:buChar char="Ø"/>
            </a:pPr>
            <a:r>
              <a:rPr lang="en-GB" sz="3200" dirty="0"/>
              <a:t>All users can see how different Transportation policies and developments can influence people, no matter where in the world.</a:t>
            </a:r>
          </a:p>
          <a:p>
            <a:pPr>
              <a:buFont typeface="Wingdings" panose="05000000000000000000" pitchFamily="2" charset="2"/>
              <a:buChar char="Ø"/>
            </a:pPr>
            <a:r>
              <a:rPr lang="en-GB" sz="3200" dirty="0"/>
              <a:t>A single database across different regions gives commercial opportunities for users, as retraining is not necessary.</a:t>
            </a:r>
          </a:p>
          <a:p>
            <a:pPr>
              <a:buFont typeface="Wingdings" panose="05000000000000000000" pitchFamily="2" charset="2"/>
              <a:buChar char="Ø"/>
            </a:pPr>
            <a:r>
              <a:rPr lang="en-GB" sz="3200" dirty="0"/>
              <a:t>Industry techniques and developments can be easily shared across regions</a:t>
            </a:r>
          </a:p>
        </p:txBody>
      </p:sp>
    </p:spTree>
    <p:extLst>
      <p:ext uri="{BB962C8B-B14F-4D97-AF65-F5344CB8AC3E}">
        <p14:creationId xmlns:p14="http://schemas.microsoft.com/office/powerpoint/2010/main" val="58151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r>
              <a:rPr lang="en-GB" u="sng" dirty="0"/>
              <a:t>THE PROPOSED SYSTEM</a:t>
            </a:r>
            <a:endParaRPr lang="en-GB" dirty="0"/>
          </a:p>
        </p:txBody>
      </p:sp>
      <p:sp>
        <p:nvSpPr>
          <p:cNvPr id="3" name="Content Placeholder 2"/>
          <p:cNvSpPr>
            <a:spLocks noGrp="1"/>
          </p:cNvSpPr>
          <p:nvPr>
            <p:ph idx="1"/>
          </p:nvPr>
        </p:nvSpPr>
        <p:spPr>
          <a:xfrm>
            <a:off x="684211" y="1507067"/>
            <a:ext cx="7664525" cy="1363724"/>
          </a:xfrm>
        </p:spPr>
        <p:txBody>
          <a:bodyPr>
            <a:normAutofit fontScale="92500" lnSpcReduction="10000"/>
          </a:bodyPr>
          <a:lstStyle/>
          <a:p>
            <a:pPr>
              <a:buFont typeface="Wingdings" panose="05000000000000000000" pitchFamily="2" charset="2"/>
              <a:buChar char="Ø"/>
            </a:pPr>
            <a:r>
              <a:rPr lang="en-GB" sz="3200" dirty="0"/>
              <a:t>Each region will have its own separate/segregated area of the database.</a:t>
            </a:r>
          </a:p>
        </p:txBody>
      </p:sp>
      <p:sp>
        <p:nvSpPr>
          <p:cNvPr id="5" name="Rectangle 4"/>
          <p:cNvSpPr/>
          <p:nvPr/>
        </p:nvSpPr>
        <p:spPr>
          <a:xfrm>
            <a:off x="684211" y="2690038"/>
            <a:ext cx="10798952" cy="3970318"/>
          </a:xfrm>
          <a:prstGeom prst="rect">
            <a:avLst/>
          </a:prstGeom>
        </p:spPr>
        <p:txBody>
          <a:bodyPr wrap="square">
            <a:spAutoFit/>
          </a:bodyPr>
          <a:lstStyle/>
          <a:p>
            <a:pPr>
              <a:buFont typeface="Wingdings" panose="05000000000000000000" pitchFamily="2" charset="2"/>
              <a:buChar char="Ø"/>
            </a:pPr>
            <a:endParaRPr lang="en-GB" dirty="0"/>
          </a:p>
          <a:p>
            <a:pPr marL="285750" indent="-285750">
              <a:spcBef>
                <a:spcPct val="20000"/>
              </a:spcBef>
              <a:spcAft>
                <a:spcPts val="600"/>
              </a:spcAft>
              <a:buClr>
                <a:schemeClr val="tx1"/>
              </a:buClr>
              <a:buSzPct val="80000"/>
              <a:buFont typeface="Wingdings" panose="05000000000000000000" pitchFamily="2" charset="2"/>
              <a:buChar char="Ø"/>
            </a:pPr>
            <a:r>
              <a:rPr lang="en-GB" sz="3200" dirty="0">
                <a:solidFill>
                  <a:schemeClr val="bg2">
                    <a:lumMod val="75000"/>
                  </a:schemeClr>
                </a:solidFill>
              </a:rPr>
              <a:t>These silos will ensure database speed is maintained and will enable each database to be region specific</a:t>
            </a:r>
            <a:r>
              <a:rPr lang="en-GB" sz="2800" dirty="0">
                <a:solidFill>
                  <a:schemeClr val="bg2">
                    <a:lumMod val="75000"/>
                  </a:schemeClr>
                </a:solidFill>
              </a:rPr>
              <a:t>.</a:t>
            </a:r>
          </a:p>
          <a:p>
            <a:pPr marL="285750" indent="-285750">
              <a:spcBef>
                <a:spcPct val="20000"/>
              </a:spcBef>
              <a:spcAft>
                <a:spcPts val="600"/>
              </a:spcAft>
              <a:buClr>
                <a:schemeClr val="tx1"/>
              </a:buClr>
              <a:buSzPct val="80000"/>
              <a:buFont typeface="Wingdings" panose="05000000000000000000" pitchFamily="2" charset="2"/>
              <a:buChar char="Ø"/>
            </a:pPr>
            <a:endParaRPr lang="en-GB" sz="1600" dirty="0">
              <a:solidFill>
                <a:schemeClr val="bg2">
                  <a:lumMod val="75000"/>
                </a:schemeClr>
              </a:solidFill>
            </a:endParaRPr>
          </a:p>
          <a:p>
            <a:pPr marL="285750" indent="-285750">
              <a:spcBef>
                <a:spcPct val="20000"/>
              </a:spcBef>
              <a:spcAft>
                <a:spcPts val="600"/>
              </a:spcAft>
              <a:buClr>
                <a:schemeClr val="tx1"/>
              </a:buClr>
              <a:buSzPct val="80000"/>
              <a:buFont typeface="Wingdings" panose="05000000000000000000" pitchFamily="2" charset="2"/>
              <a:buChar char="Ø"/>
            </a:pPr>
            <a:r>
              <a:rPr lang="en-GB" sz="3200" dirty="0">
                <a:solidFill>
                  <a:schemeClr val="bg2">
                    <a:lumMod val="75000"/>
                  </a:schemeClr>
                </a:solidFill>
              </a:rPr>
              <a:t>It is not intended to enable the combination of TRICS data across different regions.  However, this would be possible by exporting the data into Excel.</a:t>
            </a:r>
          </a:p>
        </p:txBody>
      </p:sp>
    </p:spTree>
    <p:extLst>
      <p:ext uri="{BB962C8B-B14F-4D97-AF65-F5344CB8AC3E}">
        <p14:creationId xmlns:p14="http://schemas.microsoft.com/office/powerpoint/2010/main" val="4186067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4212" y="0"/>
            <a:ext cx="8534400"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u="sng" dirty="0"/>
              <a:t>TRICS SURVEYS</a:t>
            </a:r>
            <a:endParaRPr lang="en-GB" dirty="0"/>
          </a:p>
        </p:txBody>
      </p:sp>
      <p:sp>
        <p:nvSpPr>
          <p:cNvPr id="5" name="Content Placeholder 2"/>
          <p:cNvSpPr txBox="1">
            <a:spLocks/>
          </p:cNvSpPr>
          <p:nvPr/>
        </p:nvSpPr>
        <p:spPr>
          <a:xfrm>
            <a:off x="684212" y="1074448"/>
            <a:ext cx="11045673" cy="470692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Font typeface="Wingdings" panose="05000000000000000000" pitchFamily="2" charset="2"/>
              <a:buChar char="Ø"/>
            </a:pPr>
            <a:r>
              <a:rPr lang="en-GB" sz="3200" dirty="0"/>
              <a:t>Surveys in Australasia not currently undertaken to any formal methodology.</a:t>
            </a:r>
          </a:p>
          <a:p>
            <a:pPr>
              <a:buFont typeface="Wingdings" panose="05000000000000000000" pitchFamily="2" charset="2"/>
              <a:buChar char="Ø"/>
            </a:pPr>
            <a:r>
              <a:rPr lang="en-GB" sz="3200" dirty="0"/>
              <a:t>Once TRICS System is Operational a Regional TRICS Survey Methodology, based upon UK’s, will be used for all future surveys.</a:t>
            </a:r>
          </a:p>
          <a:p>
            <a:pPr>
              <a:buFont typeface="Wingdings" panose="05000000000000000000" pitchFamily="2" charset="2"/>
              <a:buChar char="Ø"/>
            </a:pPr>
            <a:r>
              <a:rPr lang="en-GB" sz="3200" dirty="0"/>
              <a:t>A similar methodology across the regions will allow for research and comparisons to be easily undertaken </a:t>
            </a:r>
          </a:p>
        </p:txBody>
      </p:sp>
    </p:spTree>
    <p:extLst>
      <p:ext uri="{BB962C8B-B14F-4D97-AF65-F5344CB8AC3E}">
        <p14:creationId xmlns:p14="http://schemas.microsoft.com/office/powerpoint/2010/main" val="1655618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4212" y="0"/>
            <a:ext cx="8534400" cy="15070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u="sng" dirty="0"/>
              <a:t>CURRENT POSITION</a:t>
            </a:r>
            <a:endParaRPr lang="en-GB" dirty="0"/>
          </a:p>
        </p:txBody>
      </p:sp>
      <p:sp>
        <p:nvSpPr>
          <p:cNvPr id="5" name="Content Placeholder 2"/>
          <p:cNvSpPr txBox="1">
            <a:spLocks/>
          </p:cNvSpPr>
          <p:nvPr/>
        </p:nvSpPr>
        <p:spPr>
          <a:xfrm>
            <a:off x="684212" y="1074447"/>
            <a:ext cx="11045673" cy="512970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Font typeface="Wingdings" panose="05000000000000000000" pitchFamily="2" charset="2"/>
              <a:buChar char="Ø"/>
            </a:pPr>
            <a:r>
              <a:rPr lang="en-GB" sz="3200" dirty="0"/>
              <a:t>Working towards the creation of the siloed database system so that the data contained is specific to Australasia.</a:t>
            </a:r>
          </a:p>
          <a:p>
            <a:pPr>
              <a:buFont typeface="Wingdings" panose="05000000000000000000" pitchFamily="2" charset="2"/>
              <a:buChar char="Ø"/>
            </a:pPr>
            <a:r>
              <a:rPr lang="en-GB" sz="3200" dirty="0"/>
              <a:t>Agreed the TRICS Methodology Surveys that are going to be undertaken within the first year.</a:t>
            </a:r>
          </a:p>
          <a:p>
            <a:pPr>
              <a:buFont typeface="Wingdings" panose="05000000000000000000" pitchFamily="2" charset="2"/>
              <a:buChar char="Ø"/>
            </a:pPr>
            <a:r>
              <a:rPr lang="en-GB" sz="3200" dirty="0"/>
              <a:t>Working towards an early 2018 release date of the system.</a:t>
            </a:r>
          </a:p>
          <a:p>
            <a:pPr>
              <a:buFont typeface="Wingdings" panose="05000000000000000000" pitchFamily="2" charset="2"/>
              <a:buChar char="Ø"/>
            </a:pPr>
            <a:r>
              <a:rPr lang="en-GB" sz="3200" dirty="0"/>
              <a:t>TRICS Methodology Surveys included within Australasian database mid to late 2018.</a:t>
            </a:r>
          </a:p>
        </p:txBody>
      </p:sp>
    </p:spTree>
    <p:extLst>
      <p:ext uri="{BB962C8B-B14F-4D97-AF65-F5344CB8AC3E}">
        <p14:creationId xmlns:p14="http://schemas.microsoft.com/office/powerpoint/2010/main" val="208099048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0294d5e-4e3d-4b1c-9473-73456619eb66">
      <Terms xmlns="http://schemas.microsoft.com/office/infopath/2007/PartnerControls"/>
    </lcf76f155ced4ddcb4097134ff3c332f>
    <TaxCatchAll xmlns="6b2095e5-45cc-46a0-a5ff-7534f9b29b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2390692805034AA4ADB81C75174623" ma:contentTypeVersion="17" ma:contentTypeDescription="Create a new document." ma:contentTypeScope="" ma:versionID="78ddf3aff6527c84ac0dc62429be23b8">
  <xsd:schema xmlns:xsd="http://www.w3.org/2001/XMLSchema" xmlns:xs="http://www.w3.org/2001/XMLSchema" xmlns:p="http://schemas.microsoft.com/office/2006/metadata/properties" xmlns:ns2="6b2095e5-45cc-46a0-a5ff-7534f9b29bc9" xmlns:ns3="d0294d5e-4e3d-4b1c-9473-73456619eb66" targetNamespace="http://schemas.microsoft.com/office/2006/metadata/properties" ma:root="true" ma:fieldsID="a55dcc9a28b69a944de9a29f18b4061e" ns2:_="" ns3:_="">
    <xsd:import namespace="6b2095e5-45cc-46a0-a5ff-7534f9b29bc9"/>
    <xsd:import namespace="d0294d5e-4e3d-4b1c-9473-73456619eb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095e5-45cc-46a0-a5ff-7534f9b29b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f7766b4-679a-457b-8a3c-3aec6dc9c4e0}" ma:internalName="TaxCatchAll" ma:showField="CatchAllData" ma:web="6b2095e5-45cc-46a0-a5ff-7534f9b29bc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294d5e-4e3d-4b1c-9473-73456619eb6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66faa66-7f10-41dd-a080-a00b07d37b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8B3566-B2BE-4D3D-8D92-704CDBAB3EF2}">
  <ds:schemaRefs>
    <ds:schemaRef ds:uri="http://schemas.microsoft.com/office/2006/metadata/properties"/>
    <ds:schemaRef ds:uri="http://schemas.microsoft.com/office/infopath/2007/PartnerControls"/>
    <ds:schemaRef ds:uri="d0294d5e-4e3d-4b1c-9473-73456619eb66"/>
    <ds:schemaRef ds:uri="6b2095e5-45cc-46a0-a5ff-7534f9b29bc9"/>
  </ds:schemaRefs>
</ds:datastoreItem>
</file>

<file path=customXml/itemProps2.xml><?xml version="1.0" encoding="utf-8"?>
<ds:datastoreItem xmlns:ds="http://schemas.openxmlformats.org/officeDocument/2006/customXml" ds:itemID="{70AAD660-5F0C-4B47-A221-976F6760FD9A}">
  <ds:schemaRefs>
    <ds:schemaRef ds:uri="http://schemas.microsoft.com/sharepoint/v3/contenttype/forms"/>
  </ds:schemaRefs>
</ds:datastoreItem>
</file>

<file path=customXml/itemProps3.xml><?xml version="1.0" encoding="utf-8"?>
<ds:datastoreItem xmlns:ds="http://schemas.openxmlformats.org/officeDocument/2006/customXml" ds:itemID="{DD164026-F52A-47D8-89CC-6C7B028A45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2095e5-45cc-46a0-a5ff-7534f9b29bc9"/>
    <ds:schemaRef ds:uri="d0294d5e-4e3d-4b1c-9473-73456619eb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Slice</Template>
  <TotalTime>900</TotalTime>
  <Words>1616</Words>
  <Application>Microsoft Office PowerPoint</Application>
  <PresentationFormat>Widescreen</PresentationFormat>
  <Paragraphs>103</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Gothic</vt:lpstr>
      <vt:lpstr>Wingdings</vt:lpstr>
      <vt:lpstr>Wingdings 3</vt:lpstr>
      <vt:lpstr>Slice</vt:lpstr>
      <vt:lpstr>TRICS OVERSEAS</vt:lpstr>
      <vt:lpstr>PowerPoint Presentation</vt:lpstr>
      <vt:lpstr>BRIEF HISTORY</vt:lpstr>
      <vt:lpstr>THE GAME CHANGER</vt:lpstr>
      <vt:lpstr>THE OPPERTUNITY</vt:lpstr>
      <vt:lpstr>BENEFITS FOR ALL</vt:lpstr>
      <vt:lpstr>THE PROPOSED SYSTEM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Annual user survey</dc:title>
  <dc:creator>Nick Rabbets</dc:creator>
  <cp:lastModifiedBy>Ian Coles | TRICS</cp:lastModifiedBy>
  <cp:revision>97</cp:revision>
  <dcterms:created xsi:type="dcterms:W3CDTF">2015-06-08T14:00:40Z</dcterms:created>
  <dcterms:modified xsi:type="dcterms:W3CDTF">2023-09-12T08:09:20Z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0x0101001D2390692805034AA4ADB81C75174623</vt:lpwstr>
  </property>
</Properties>
</file>